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5"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C0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4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D5B13F-8E64-4283-99FE-DD769CAF021E}"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8197B-2762-4AFC-AA5A-E534F6237172}" type="slidenum">
              <a:rPr lang="en-US" smtClean="0"/>
              <a:t>‹#›</a:t>
            </a:fld>
            <a:endParaRPr lang="en-US"/>
          </a:p>
        </p:txBody>
      </p:sp>
    </p:spTree>
    <p:extLst>
      <p:ext uri="{BB962C8B-B14F-4D97-AF65-F5344CB8AC3E}">
        <p14:creationId xmlns:p14="http://schemas.microsoft.com/office/powerpoint/2010/main" val="309440109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D5B13F-8E64-4283-99FE-DD769CAF021E}"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8197B-2762-4AFC-AA5A-E534F6237172}" type="slidenum">
              <a:rPr lang="en-US" smtClean="0"/>
              <a:t>‹#›</a:t>
            </a:fld>
            <a:endParaRPr lang="en-US"/>
          </a:p>
        </p:txBody>
      </p:sp>
    </p:spTree>
    <p:extLst>
      <p:ext uri="{BB962C8B-B14F-4D97-AF65-F5344CB8AC3E}">
        <p14:creationId xmlns:p14="http://schemas.microsoft.com/office/powerpoint/2010/main" val="378853551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D5B13F-8E64-4283-99FE-DD769CAF021E}"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8197B-2762-4AFC-AA5A-E534F6237172}" type="slidenum">
              <a:rPr lang="en-US" smtClean="0"/>
              <a:t>‹#›</a:t>
            </a:fld>
            <a:endParaRPr lang="en-US"/>
          </a:p>
        </p:txBody>
      </p:sp>
    </p:spTree>
    <p:extLst>
      <p:ext uri="{BB962C8B-B14F-4D97-AF65-F5344CB8AC3E}">
        <p14:creationId xmlns:p14="http://schemas.microsoft.com/office/powerpoint/2010/main" val="117748170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D5B13F-8E64-4283-99FE-DD769CAF021E}"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8197B-2762-4AFC-AA5A-E534F6237172}" type="slidenum">
              <a:rPr lang="en-US" smtClean="0"/>
              <a:t>‹#›</a:t>
            </a:fld>
            <a:endParaRPr lang="en-US"/>
          </a:p>
        </p:txBody>
      </p:sp>
    </p:spTree>
    <p:extLst>
      <p:ext uri="{BB962C8B-B14F-4D97-AF65-F5344CB8AC3E}">
        <p14:creationId xmlns:p14="http://schemas.microsoft.com/office/powerpoint/2010/main" val="166452291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D5B13F-8E64-4283-99FE-DD769CAF021E}"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8197B-2762-4AFC-AA5A-E534F6237172}" type="slidenum">
              <a:rPr lang="en-US" smtClean="0"/>
              <a:t>‹#›</a:t>
            </a:fld>
            <a:endParaRPr lang="en-US"/>
          </a:p>
        </p:txBody>
      </p:sp>
    </p:spTree>
    <p:extLst>
      <p:ext uri="{BB962C8B-B14F-4D97-AF65-F5344CB8AC3E}">
        <p14:creationId xmlns:p14="http://schemas.microsoft.com/office/powerpoint/2010/main" val="24857726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D5B13F-8E64-4283-99FE-DD769CAF021E}" type="datetimeFigureOut">
              <a:rPr lang="en-US" smtClean="0"/>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8197B-2762-4AFC-AA5A-E534F6237172}" type="slidenum">
              <a:rPr lang="en-US" smtClean="0"/>
              <a:t>‹#›</a:t>
            </a:fld>
            <a:endParaRPr lang="en-US"/>
          </a:p>
        </p:txBody>
      </p:sp>
    </p:spTree>
    <p:extLst>
      <p:ext uri="{BB962C8B-B14F-4D97-AF65-F5344CB8AC3E}">
        <p14:creationId xmlns:p14="http://schemas.microsoft.com/office/powerpoint/2010/main" val="401125890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D5B13F-8E64-4283-99FE-DD769CAF021E}" type="datetimeFigureOut">
              <a:rPr lang="en-US" smtClean="0"/>
              <a:t>3/11/2014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08197B-2762-4AFC-AA5A-E534F6237172}" type="slidenum">
              <a:rPr lang="en-US" smtClean="0"/>
              <a:t>‹#›</a:t>
            </a:fld>
            <a:endParaRPr lang="en-US"/>
          </a:p>
        </p:txBody>
      </p:sp>
    </p:spTree>
    <p:extLst>
      <p:ext uri="{BB962C8B-B14F-4D97-AF65-F5344CB8AC3E}">
        <p14:creationId xmlns:p14="http://schemas.microsoft.com/office/powerpoint/2010/main" val="1755534108"/>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D5B13F-8E64-4283-99FE-DD769CAF021E}" type="datetimeFigureOut">
              <a:rPr lang="en-US" smtClean="0"/>
              <a:t>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08197B-2762-4AFC-AA5A-E534F6237172}" type="slidenum">
              <a:rPr lang="en-US" smtClean="0"/>
              <a:t>‹#›</a:t>
            </a:fld>
            <a:endParaRPr lang="en-US"/>
          </a:p>
        </p:txBody>
      </p:sp>
    </p:spTree>
    <p:extLst>
      <p:ext uri="{BB962C8B-B14F-4D97-AF65-F5344CB8AC3E}">
        <p14:creationId xmlns:p14="http://schemas.microsoft.com/office/powerpoint/2010/main" val="241636681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5B13F-8E64-4283-99FE-DD769CAF021E}" type="datetimeFigureOut">
              <a:rPr lang="en-US" smtClean="0"/>
              <a:t>3/11/2014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08197B-2762-4AFC-AA5A-E534F6237172}" type="slidenum">
              <a:rPr lang="en-US" smtClean="0"/>
              <a:t>‹#›</a:t>
            </a:fld>
            <a:endParaRPr lang="en-US"/>
          </a:p>
        </p:txBody>
      </p:sp>
    </p:spTree>
    <p:extLst>
      <p:ext uri="{BB962C8B-B14F-4D97-AF65-F5344CB8AC3E}">
        <p14:creationId xmlns:p14="http://schemas.microsoft.com/office/powerpoint/2010/main" val="230026442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D5B13F-8E64-4283-99FE-DD769CAF021E}" type="datetimeFigureOut">
              <a:rPr lang="en-US" smtClean="0"/>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8197B-2762-4AFC-AA5A-E534F6237172}" type="slidenum">
              <a:rPr lang="en-US" smtClean="0"/>
              <a:t>‹#›</a:t>
            </a:fld>
            <a:endParaRPr lang="en-US"/>
          </a:p>
        </p:txBody>
      </p:sp>
    </p:spTree>
    <p:extLst>
      <p:ext uri="{BB962C8B-B14F-4D97-AF65-F5344CB8AC3E}">
        <p14:creationId xmlns:p14="http://schemas.microsoft.com/office/powerpoint/2010/main" val="390808664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D5B13F-8E64-4283-99FE-DD769CAF021E}" type="datetimeFigureOut">
              <a:rPr lang="en-US" smtClean="0"/>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8197B-2762-4AFC-AA5A-E534F6237172}" type="slidenum">
              <a:rPr lang="en-US" smtClean="0"/>
              <a:t>‹#›</a:t>
            </a:fld>
            <a:endParaRPr lang="en-US"/>
          </a:p>
        </p:txBody>
      </p:sp>
    </p:spTree>
    <p:extLst>
      <p:ext uri="{BB962C8B-B14F-4D97-AF65-F5344CB8AC3E}">
        <p14:creationId xmlns:p14="http://schemas.microsoft.com/office/powerpoint/2010/main" val="419417317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5B13F-8E64-4283-99FE-DD769CAF021E}" type="datetimeFigureOut">
              <a:rPr lang="en-US" smtClean="0"/>
              <a:t>3/11/2014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8197B-2762-4AFC-AA5A-E534F6237172}" type="slidenum">
              <a:rPr lang="en-US" smtClean="0"/>
              <a:t>‹#›</a:t>
            </a:fld>
            <a:endParaRPr lang="en-US"/>
          </a:p>
        </p:txBody>
      </p:sp>
    </p:spTree>
    <p:extLst>
      <p:ext uri="{BB962C8B-B14F-4D97-AF65-F5344CB8AC3E}">
        <p14:creationId xmlns:p14="http://schemas.microsoft.com/office/powerpoint/2010/main" val="3792557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1"/>
            <a:ext cx="9144000" cy="2062103"/>
          </a:xfrm>
          <a:prstGeom prst="rect">
            <a:avLst/>
          </a:prstGeom>
          <a:noFill/>
        </p:spPr>
        <p:txBody>
          <a:bodyPr wrap="square" rtlCol="0">
            <a:spAutoFit/>
          </a:bodyPr>
          <a:lstStyle/>
          <a:p>
            <a:r>
              <a:rPr lang="en-US" sz="3200" b="1" dirty="0" smtClean="0"/>
              <a:t>View of the Nazareth Ridge in Galilee </a:t>
            </a:r>
          </a:p>
          <a:p>
            <a:r>
              <a:rPr lang="en-US" sz="3200" b="1" dirty="0" smtClean="0"/>
              <a:t>from the </a:t>
            </a:r>
            <a:r>
              <a:rPr lang="en-US" sz="3200" b="1" dirty="0" err="1" smtClean="0"/>
              <a:t>Jezreel</a:t>
            </a:r>
            <a:r>
              <a:rPr lang="en-US" sz="3200" b="1" dirty="0" smtClean="0"/>
              <a:t> Valley to the south</a:t>
            </a:r>
          </a:p>
          <a:p>
            <a:endParaRPr lang="en-US" sz="3200" b="1" dirty="0"/>
          </a:p>
          <a:p>
            <a:r>
              <a:rPr lang="en-US" sz="3200" b="1" dirty="0" smtClean="0"/>
              <a:t>John 4.43-54</a:t>
            </a:r>
            <a:endParaRPr lang="en-US" sz="3200" b="1" dirty="0"/>
          </a:p>
        </p:txBody>
      </p:sp>
    </p:spTree>
    <p:extLst>
      <p:ext uri="{BB962C8B-B14F-4D97-AF65-F5344CB8AC3E}">
        <p14:creationId xmlns:p14="http://schemas.microsoft.com/office/powerpoint/2010/main" val="386862542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124891"/>
            <a:ext cx="9144000" cy="5201767"/>
          </a:xfrm>
          <a:prstGeom prst="rect">
            <a:avLst/>
          </a:prstGeom>
          <a:solidFill>
            <a:schemeClr val="bg1">
              <a:lumMod val="65000"/>
            </a:schemeClr>
          </a:solidFill>
        </p:spPr>
      </p:pic>
    </p:spTree>
    <p:extLst>
      <p:ext uri="{BB962C8B-B14F-4D97-AF65-F5344CB8AC3E}">
        <p14:creationId xmlns:p14="http://schemas.microsoft.com/office/powerpoint/2010/main" val="387260801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3341"/>
            <a:ext cx="9144000" cy="6858000"/>
          </a:xfrm>
          <a:prstGeom prst="rect">
            <a:avLst/>
          </a:prstGeom>
        </p:spPr>
      </p:pic>
      <p:sp>
        <p:nvSpPr>
          <p:cNvPr id="5" name="TextBox 4"/>
          <p:cNvSpPr txBox="1"/>
          <p:nvPr/>
        </p:nvSpPr>
        <p:spPr>
          <a:xfrm>
            <a:off x="0" y="2826127"/>
            <a:ext cx="9144000" cy="4031873"/>
          </a:xfrm>
          <a:prstGeom prst="rect">
            <a:avLst/>
          </a:prstGeom>
          <a:solidFill>
            <a:srgbClr val="C7C0A5"/>
          </a:solidFill>
        </p:spPr>
        <p:txBody>
          <a:bodyPr wrap="square" rtlCol="0">
            <a:spAutoFit/>
          </a:bodyPr>
          <a:lstStyle/>
          <a:p>
            <a:r>
              <a:rPr lang="en-US" sz="3200" b="1" dirty="0"/>
              <a:t>John 4.43-45 [NET]:  After the two days [with the Samaritans] he [Jesus] departed from there to Galilee.  (For Jesus himself had testified that a prophet has no honor in his own country.)  So when he came to Galilee, the Galileans welcomed him because they had seen all the things he had done in Jerusalem at the feast (for they themselves had gone to the feast).</a:t>
            </a:r>
          </a:p>
        </p:txBody>
      </p:sp>
    </p:spTree>
    <p:extLst>
      <p:ext uri="{BB962C8B-B14F-4D97-AF65-F5344CB8AC3E}">
        <p14:creationId xmlns:p14="http://schemas.microsoft.com/office/powerpoint/2010/main" val="4214034106"/>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3341"/>
            <a:ext cx="9144000" cy="6858000"/>
          </a:xfrm>
          <a:prstGeom prst="rect">
            <a:avLst/>
          </a:prstGeom>
        </p:spPr>
      </p:pic>
      <p:sp>
        <p:nvSpPr>
          <p:cNvPr id="5" name="TextBox 4"/>
          <p:cNvSpPr txBox="1"/>
          <p:nvPr/>
        </p:nvSpPr>
        <p:spPr>
          <a:xfrm>
            <a:off x="0" y="2826127"/>
            <a:ext cx="9144000" cy="4031873"/>
          </a:xfrm>
          <a:prstGeom prst="rect">
            <a:avLst/>
          </a:prstGeom>
          <a:solidFill>
            <a:srgbClr val="C7C0A5"/>
          </a:solidFill>
        </p:spPr>
        <p:txBody>
          <a:bodyPr wrap="square" rtlCol="0">
            <a:spAutoFit/>
          </a:bodyPr>
          <a:lstStyle/>
          <a:p>
            <a:r>
              <a:rPr lang="en-US" sz="3200" b="1" dirty="0" smtClean="0"/>
              <a:t>John 4.45 [ESV]:  … the </a:t>
            </a:r>
            <a:r>
              <a:rPr lang="en-US" sz="3200" b="1" dirty="0"/>
              <a:t>Galileans welcomed him, </a:t>
            </a:r>
            <a:r>
              <a:rPr lang="en-US" sz="3200" b="1" u="sng" dirty="0"/>
              <a:t>having seen</a:t>
            </a:r>
            <a:r>
              <a:rPr lang="en-US" sz="3200" b="1" dirty="0"/>
              <a:t> all that he had </a:t>
            </a:r>
            <a:r>
              <a:rPr lang="en-US" sz="3200" b="1" dirty="0" smtClean="0"/>
              <a:t>done…</a:t>
            </a:r>
          </a:p>
          <a:p>
            <a:endParaRPr lang="en-US" sz="3200" b="1" dirty="0" smtClean="0"/>
          </a:p>
          <a:p>
            <a:r>
              <a:rPr lang="en-US" sz="3200" b="1" dirty="0" smtClean="0"/>
              <a:t>John 4.45 </a:t>
            </a:r>
            <a:r>
              <a:rPr lang="en-US" sz="3200" b="1" dirty="0"/>
              <a:t>[NET]:  </a:t>
            </a:r>
            <a:r>
              <a:rPr lang="en-US" sz="3200" b="1" dirty="0" smtClean="0"/>
              <a:t>… the </a:t>
            </a:r>
            <a:r>
              <a:rPr lang="en-US" sz="3200" b="1" dirty="0"/>
              <a:t>Galileans welcomed him </a:t>
            </a:r>
            <a:r>
              <a:rPr lang="en-US" sz="3200" b="1" u="sng" dirty="0"/>
              <a:t>because they had seen</a:t>
            </a:r>
            <a:r>
              <a:rPr lang="en-US" sz="3200" b="1" dirty="0"/>
              <a:t> all the things he had </a:t>
            </a:r>
            <a:r>
              <a:rPr lang="en-US" sz="3200" b="1" dirty="0" smtClean="0"/>
              <a:t>done…</a:t>
            </a:r>
          </a:p>
          <a:p>
            <a:endParaRPr lang="en-US" sz="3200" b="1" dirty="0"/>
          </a:p>
          <a:p>
            <a:r>
              <a:rPr lang="en-US" sz="3200" b="1" dirty="0" smtClean="0"/>
              <a:t>John 4.45 [NIV]:  … </a:t>
            </a:r>
            <a:r>
              <a:rPr lang="en-US" sz="3200" b="1" dirty="0"/>
              <a:t>the Galileans welcomed him. </a:t>
            </a:r>
            <a:r>
              <a:rPr lang="en-US" sz="3200" b="1" u="sng" dirty="0"/>
              <a:t>They had seen </a:t>
            </a:r>
            <a:r>
              <a:rPr lang="en-US" sz="3200" b="1" dirty="0"/>
              <a:t>all that he had </a:t>
            </a:r>
            <a:r>
              <a:rPr lang="en-US" sz="3200" b="1" dirty="0" smtClean="0"/>
              <a:t>done…</a:t>
            </a:r>
            <a:endParaRPr lang="en-US" sz="3200" b="1" dirty="0"/>
          </a:p>
        </p:txBody>
      </p:sp>
    </p:spTree>
    <p:extLst>
      <p:ext uri="{BB962C8B-B14F-4D97-AF65-F5344CB8AC3E}">
        <p14:creationId xmlns:p14="http://schemas.microsoft.com/office/powerpoint/2010/main" val="3525295878"/>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3341"/>
            <a:ext cx="9144000" cy="6858000"/>
          </a:xfrm>
          <a:prstGeom prst="rect">
            <a:avLst/>
          </a:prstGeom>
        </p:spPr>
      </p:pic>
      <p:sp>
        <p:nvSpPr>
          <p:cNvPr id="5" name="TextBox 4"/>
          <p:cNvSpPr txBox="1"/>
          <p:nvPr/>
        </p:nvSpPr>
        <p:spPr>
          <a:xfrm>
            <a:off x="0" y="2826127"/>
            <a:ext cx="9144000" cy="4031873"/>
          </a:xfrm>
          <a:prstGeom prst="rect">
            <a:avLst/>
          </a:prstGeom>
          <a:solidFill>
            <a:srgbClr val="C7C0A5"/>
          </a:solidFill>
        </p:spPr>
        <p:txBody>
          <a:bodyPr wrap="square" rtlCol="0">
            <a:spAutoFit/>
          </a:bodyPr>
          <a:lstStyle/>
          <a:p>
            <a:r>
              <a:rPr lang="en-US" sz="3200" b="1" dirty="0"/>
              <a:t>John 4.43-45 [NET]:  After the two days [with the Samaritans] he [Jesus] departed from there to Galilee.  </a:t>
            </a:r>
            <a:r>
              <a:rPr lang="en-US" sz="3200" b="1" dirty="0">
                <a:solidFill>
                  <a:srgbClr val="7030A0"/>
                </a:solidFill>
              </a:rPr>
              <a:t>(For Jesus himself had testified that a prophet has no honor in his own country.)  </a:t>
            </a:r>
            <a:r>
              <a:rPr lang="en-US" sz="3200" b="1" dirty="0"/>
              <a:t>So when he came to Galilee, the Galileans welcomed him because they had seen all the things he had done in Jerusalem at the feast (for they themselves had gone to the feast).</a:t>
            </a:r>
          </a:p>
        </p:txBody>
      </p:sp>
    </p:spTree>
    <p:extLst>
      <p:ext uri="{BB962C8B-B14F-4D97-AF65-F5344CB8AC3E}">
        <p14:creationId xmlns:p14="http://schemas.microsoft.com/office/powerpoint/2010/main" val="416122228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2734" r="10"/>
          <a:stretch/>
        </p:blipFill>
        <p:spPr>
          <a:xfrm>
            <a:off x="0" y="-1"/>
            <a:ext cx="9144000" cy="6862934"/>
          </a:xfrm>
          <a:prstGeom prst="rect">
            <a:avLst/>
          </a:prstGeom>
        </p:spPr>
      </p:pic>
      <p:sp>
        <p:nvSpPr>
          <p:cNvPr id="5" name="TextBox 4"/>
          <p:cNvSpPr txBox="1"/>
          <p:nvPr/>
        </p:nvSpPr>
        <p:spPr>
          <a:xfrm>
            <a:off x="0" y="0"/>
            <a:ext cx="4415481" cy="6986528"/>
          </a:xfrm>
          <a:prstGeom prst="rect">
            <a:avLst/>
          </a:prstGeom>
          <a:solidFill>
            <a:srgbClr val="C7C0A5"/>
          </a:solidFill>
        </p:spPr>
        <p:txBody>
          <a:bodyPr wrap="square" rtlCol="0">
            <a:spAutoFit/>
          </a:bodyPr>
          <a:lstStyle/>
          <a:p>
            <a:r>
              <a:rPr lang="en-US" sz="3200" b="1" dirty="0"/>
              <a:t>John 4.46-47:  Now he came again to Cana in Galilee where he had made the water [into] wine. In Capernaum there was a certain royal official whose son was sick.  When he heard that Jesus had come back from Judea to Galilee, he went to him and begged him to come down and heal his son, who was about to die.</a:t>
            </a:r>
          </a:p>
        </p:txBody>
      </p:sp>
      <p:sp>
        <p:nvSpPr>
          <p:cNvPr id="3" name="6-Point Star 2"/>
          <p:cNvSpPr/>
          <p:nvPr/>
        </p:nvSpPr>
        <p:spPr>
          <a:xfrm>
            <a:off x="6211330" y="1985319"/>
            <a:ext cx="650789" cy="601362"/>
          </a:xfrm>
          <a:prstGeom prst="star6">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6-Point Star 5"/>
          <p:cNvSpPr/>
          <p:nvPr/>
        </p:nvSpPr>
        <p:spPr>
          <a:xfrm>
            <a:off x="5408141" y="3966519"/>
            <a:ext cx="650789" cy="601362"/>
          </a:xfrm>
          <a:prstGeom prst="star6">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15481" y="6493602"/>
            <a:ext cx="4728519" cy="369332"/>
          </a:xfrm>
          <a:prstGeom prst="rect">
            <a:avLst/>
          </a:prstGeom>
          <a:solidFill>
            <a:schemeClr val="bg1">
              <a:lumMod val="75000"/>
            </a:schemeClr>
          </a:solidFill>
        </p:spPr>
        <p:txBody>
          <a:bodyPr wrap="square" rtlCol="0">
            <a:spAutoFit/>
          </a:bodyPr>
          <a:lstStyle/>
          <a:p>
            <a:pPr algn="r"/>
            <a:r>
              <a:rPr lang="en-US" dirty="0" smtClean="0"/>
              <a:t>Map from </a:t>
            </a:r>
            <a:r>
              <a:rPr lang="en-US" i="1" dirty="0" smtClean="0"/>
              <a:t>Zondervan Bible Atlas</a:t>
            </a:r>
            <a:endParaRPr lang="en-US" i="1" dirty="0"/>
          </a:p>
        </p:txBody>
      </p:sp>
    </p:spTree>
    <p:extLst>
      <p:ext uri="{BB962C8B-B14F-4D97-AF65-F5344CB8AC3E}">
        <p14:creationId xmlns:p14="http://schemas.microsoft.com/office/powerpoint/2010/main" val="116831315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1077218"/>
          </a:xfrm>
          <a:prstGeom prst="rect">
            <a:avLst/>
          </a:prstGeom>
          <a:solidFill>
            <a:srgbClr val="C7C0A5"/>
          </a:solidFill>
        </p:spPr>
        <p:txBody>
          <a:bodyPr wrap="square" rtlCol="0">
            <a:spAutoFit/>
          </a:bodyPr>
          <a:lstStyle/>
          <a:p>
            <a:r>
              <a:rPr lang="en-US" sz="3200" b="1" dirty="0"/>
              <a:t>John </a:t>
            </a:r>
            <a:r>
              <a:rPr lang="en-US" sz="3200" b="1" dirty="0" smtClean="0"/>
              <a:t>4.48:  </a:t>
            </a:r>
            <a:r>
              <a:rPr lang="en-US" sz="3200" b="1" dirty="0"/>
              <a:t>So Jesus said to him, “Unless you people see signs and wonders you will never believe</a:t>
            </a:r>
            <a:r>
              <a:rPr lang="en-US" sz="3200" b="1" dirty="0" smtClean="0"/>
              <a:t>!”</a:t>
            </a:r>
            <a:endParaRPr lang="en-US" sz="3200" b="1" dirty="0"/>
          </a:p>
        </p:txBody>
      </p:sp>
    </p:spTree>
    <p:extLst>
      <p:ext uri="{BB962C8B-B14F-4D97-AF65-F5344CB8AC3E}">
        <p14:creationId xmlns:p14="http://schemas.microsoft.com/office/powerpoint/2010/main" val="102524991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3341"/>
            <a:ext cx="9144000" cy="6858000"/>
          </a:xfrm>
          <a:prstGeom prst="rect">
            <a:avLst/>
          </a:prstGeom>
        </p:spPr>
      </p:pic>
      <p:sp>
        <p:nvSpPr>
          <p:cNvPr id="5" name="TextBox 4"/>
          <p:cNvSpPr txBox="1"/>
          <p:nvPr/>
        </p:nvSpPr>
        <p:spPr>
          <a:xfrm>
            <a:off x="0" y="4795897"/>
            <a:ext cx="9144000" cy="2062103"/>
          </a:xfrm>
          <a:prstGeom prst="rect">
            <a:avLst/>
          </a:prstGeom>
          <a:solidFill>
            <a:srgbClr val="C7C0A5"/>
          </a:solidFill>
        </p:spPr>
        <p:txBody>
          <a:bodyPr wrap="square" rtlCol="0">
            <a:spAutoFit/>
          </a:bodyPr>
          <a:lstStyle/>
          <a:p>
            <a:r>
              <a:rPr lang="en-US" sz="3200" b="1" dirty="0"/>
              <a:t>John </a:t>
            </a:r>
            <a:r>
              <a:rPr lang="en-US" sz="3200" b="1" dirty="0" smtClean="0"/>
              <a:t>4.49-50</a:t>
            </a:r>
            <a:r>
              <a:rPr lang="en-US" sz="3200" b="1" dirty="0"/>
              <a:t>: </a:t>
            </a:r>
            <a:r>
              <a:rPr lang="en-US" sz="3200" b="1" dirty="0" smtClean="0"/>
              <a:t>“</a:t>
            </a:r>
            <a:r>
              <a:rPr lang="en-US" sz="3200" b="1" dirty="0"/>
              <a:t>Sir,” the official said to him, “come down before my child dies.”  Jesus told him, “Go home; your son will live.” The man believed the word that Jesus spoke to him, and set off for home. </a:t>
            </a:r>
          </a:p>
        </p:txBody>
      </p:sp>
    </p:spTree>
    <p:extLst>
      <p:ext uri="{BB962C8B-B14F-4D97-AF65-F5344CB8AC3E}">
        <p14:creationId xmlns:p14="http://schemas.microsoft.com/office/powerpoint/2010/main" val="2136141586"/>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12324"/>
            <a:ext cx="9144000" cy="6858000"/>
          </a:xfrm>
          <a:prstGeom prst="rect">
            <a:avLst/>
          </a:prstGeom>
        </p:spPr>
      </p:pic>
      <p:sp>
        <p:nvSpPr>
          <p:cNvPr id="5" name="TextBox 4"/>
          <p:cNvSpPr txBox="1"/>
          <p:nvPr/>
        </p:nvSpPr>
        <p:spPr>
          <a:xfrm>
            <a:off x="0" y="2333685"/>
            <a:ext cx="9144000" cy="4524315"/>
          </a:xfrm>
          <a:prstGeom prst="rect">
            <a:avLst/>
          </a:prstGeom>
          <a:solidFill>
            <a:srgbClr val="C7C0A5"/>
          </a:solidFill>
        </p:spPr>
        <p:txBody>
          <a:bodyPr wrap="square" rtlCol="0">
            <a:spAutoFit/>
          </a:bodyPr>
          <a:lstStyle/>
          <a:p>
            <a:r>
              <a:rPr lang="en-US" sz="3200" b="1" dirty="0"/>
              <a:t>John 4.51-53:  While he was on his way down, his slaves met him and told him that his son was going to live.  So he asked them the time when his condition began to improve, and they told him, “Yesterday at one o'clock in the afternoon the fever left him.”  Then the father realized that it was the very time Jesus had said to him, “Your son will live," and he himself believed along with his entire household. </a:t>
            </a:r>
          </a:p>
        </p:txBody>
      </p:sp>
    </p:spTree>
    <p:extLst>
      <p:ext uri="{BB962C8B-B14F-4D97-AF65-F5344CB8AC3E}">
        <p14:creationId xmlns:p14="http://schemas.microsoft.com/office/powerpoint/2010/main" val="162644262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5861"/>
            <a:ext cx="9144000" cy="1077218"/>
          </a:xfrm>
          <a:prstGeom prst="rect">
            <a:avLst/>
          </a:prstGeom>
          <a:solidFill>
            <a:srgbClr val="C7C0A5"/>
          </a:solidFill>
        </p:spPr>
        <p:txBody>
          <a:bodyPr wrap="square" rtlCol="0">
            <a:spAutoFit/>
          </a:bodyPr>
          <a:lstStyle/>
          <a:p>
            <a:r>
              <a:rPr lang="en-US" sz="3200" b="1" dirty="0"/>
              <a:t>John 4.54:</a:t>
            </a:r>
            <a:r>
              <a:rPr lang="en-US" sz="3200" dirty="0"/>
              <a:t>  </a:t>
            </a:r>
            <a:r>
              <a:rPr lang="en-US" sz="3200" b="1" dirty="0"/>
              <a:t>Jesus did this as his second miraculous sign when he returned from Judea to Galilee.</a:t>
            </a:r>
          </a:p>
        </p:txBody>
      </p:sp>
    </p:spTree>
    <p:extLst>
      <p:ext uri="{BB962C8B-B14F-4D97-AF65-F5344CB8AC3E}">
        <p14:creationId xmlns:p14="http://schemas.microsoft.com/office/powerpoint/2010/main" val="1543196736"/>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TotalTime>
  <Words>484</Words>
  <Application>Microsoft Office PowerPoint</Application>
  <PresentationFormat>On-screen Show (4:3)</PresentationFormat>
  <Paragraphs>17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7</cp:revision>
  <dcterms:created xsi:type="dcterms:W3CDTF">2014-03-06T18:00:45Z</dcterms:created>
  <dcterms:modified xsi:type="dcterms:W3CDTF">2014-03-11T17:44:08Z</dcterms:modified>
</cp:coreProperties>
</file>